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21"/>
  </p:handoutMasterIdLst>
  <p:sldIdLst>
    <p:sldId id="257" r:id="rId3"/>
    <p:sldId id="361" r:id="rId5"/>
    <p:sldId id="357" r:id="rId6"/>
    <p:sldId id="360" r:id="rId7"/>
    <p:sldId id="351" r:id="rId8"/>
    <p:sldId id="358" r:id="rId9"/>
    <p:sldId id="359" r:id="rId10"/>
    <p:sldId id="362" r:id="rId11"/>
    <p:sldId id="363" r:id="rId12"/>
    <p:sldId id="352" r:id="rId13"/>
    <p:sldId id="364" r:id="rId14"/>
    <p:sldId id="365" r:id="rId15"/>
    <p:sldId id="375" r:id="rId16"/>
    <p:sldId id="376" r:id="rId17"/>
    <p:sldId id="353" r:id="rId18"/>
    <p:sldId id="368" r:id="rId19"/>
    <p:sldId id="281" r:id="rId20"/>
  </p:sldIdLst>
  <p:sldSz cx="12192000" cy="6858000"/>
  <p:notesSz cx="6858000" cy="9144000"/>
  <p:embeddedFontLst>
    <p:embeddedFont>
      <p:font typeface="Impact" panose="020B0806030902050204" pitchFamily="34" charset="0"/>
      <p:regular r:id="rId25"/>
    </p:embeddedFont>
    <p:embeddedFont>
      <p:font typeface="Copperplate Gothic Bold" panose="020E0705020206020404" pitchFamily="34" charset="0"/>
      <p:regular r:id="rId26"/>
    </p:embeddedFont>
    <p:embeddedFont>
      <p:font typeface="微软雅黑" panose="020B0503020204020204" charset="-122"/>
      <p:regular r:id="rId27"/>
    </p:embeddedFont>
    <p:embeddedFont>
      <p:font typeface="Calibri" panose="020F0502020204030204" charset="0"/>
      <p:regular r:id="rId28"/>
      <p:bold r:id="rId29"/>
      <p:italic r:id="rId30"/>
      <p:boldItalic r:id="rId3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0750" autoAdjust="0"/>
  </p:normalViewPr>
  <p:slideViewPr>
    <p:cSldViewPr showGuides="1">
      <p:cViewPr>
        <p:scale>
          <a:sx n="66" d="100"/>
          <a:sy n="66" d="100"/>
        </p:scale>
        <p:origin x="-990" y="-72"/>
      </p:cViewPr>
      <p:guideLst>
        <p:guide orient="horz" pos="400"/>
        <p:guide orient="horz" pos="1289"/>
        <p:guide orient="horz" pos="3793"/>
        <p:guide orient="horz" pos="3098"/>
        <p:guide orient="horz" pos="2704"/>
        <p:guide orient="horz" pos="3354"/>
        <p:guide pos="3863"/>
        <p:guide pos="892"/>
        <p:guide pos="7650"/>
        <p:guide pos="7015"/>
        <p:guide pos="1255"/>
        <p:guide pos="6339"/>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68"/>
        <p:guide pos="2172"/>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7.fntdata"/><Relationship Id="rId30" Type="http://schemas.openxmlformats.org/officeDocument/2006/relationships/font" Target="fonts/font6.fntdata"/><Relationship Id="rId3" Type="http://schemas.openxmlformats.org/officeDocument/2006/relationships/slide" Target="slides/slide1.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13.png"/><Relationship Id="rId7" Type="http://schemas.openxmlformats.org/officeDocument/2006/relationships/tags" Target="../tags/tag4.xml"/><Relationship Id="rId6" Type="http://schemas.openxmlformats.org/officeDocument/2006/relationships/image" Target="../media/image12.png"/><Relationship Id="rId5" Type="http://schemas.openxmlformats.org/officeDocument/2006/relationships/tags" Target="../tags/tag3.xml"/><Relationship Id="rId4" Type="http://schemas.openxmlformats.org/officeDocument/2006/relationships/image" Target="../media/image11.png"/><Relationship Id="rId3" Type="http://schemas.openxmlformats.org/officeDocument/2006/relationships/tags" Target="../tags/tag2.xml"/><Relationship Id="rId2" Type="http://schemas.openxmlformats.org/officeDocument/2006/relationships/image" Target="../media/image10.png"/><Relationship Id="rId10" Type="http://schemas.openxmlformats.org/officeDocument/2006/relationships/notesSlide" Target="../notesSlides/notesSlide7.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3287688" y="3212976"/>
            <a:ext cx="5387481"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防雷系统维护操作培训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防雷设备</a:t>
            </a:r>
            <a:endParaRPr lang="zh-CN" altLang="en-US" sz="2400" b="1" dirty="0">
              <a:solidFill>
                <a:schemeClr val="accent1"/>
              </a:solidFill>
            </a:endParaRPr>
          </a:p>
        </p:txBody>
      </p:sp>
      <p:sp>
        <p:nvSpPr>
          <p:cNvPr id="3" name="文本框 2"/>
          <p:cNvSpPr txBox="1"/>
          <p:nvPr/>
        </p:nvSpPr>
        <p:spPr>
          <a:xfrm>
            <a:off x="2108200" y="1601470"/>
            <a:ext cx="9181465" cy="368300"/>
          </a:xfrm>
          <a:prstGeom prst="rect">
            <a:avLst/>
          </a:prstGeom>
          <a:noFill/>
        </p:spPr>
        <p:txBody>
          <a:bodyPr wrap="square" rtlCol="0" anchor="t">
            <a:spAutoFit/>
          </a:bodyPr>
          <a:p>
            <a:r>
              <a:rPr lang="zh-CN" altLang="en-US"/>
              <a:t>一、外部防雷保护系统主要由接闪器、引下线、接地装置组成。</a:t>
            </a:r>
            <a:endParaRPr lang="zh-CN" altLang="en-US"/>
          </a:p>
        </p:txBody>
      </p:sp>
      <p:sp>
        <p:nvSpPr>
          <p:cNvPr id="9" name="文本框 8"/>
          <p:cNvSpPr txBox="1"/>
          <p:nvPr/>
        </p:nvSpPr>
        <p:spPr>
          <a:xfrm>
            <a:off x="898525" y="1143635"/>
            <a:ext cx="3613785" cy="368300"/>
          </a:xfrm>
          <a:prstGeom prst="rect">
            <a:avLst/>
          </a:prstGeom>
          <a:noFill/>
        </p:spPr>
        <p:txBody>
          <a:bodyPr wrap="square" rtlCol="0">
            <a:spAutoFit/>
          </a:bodyPr>
          <a:p>
            <a:r>
              <a:rPr lang="zh-CN" altLang="en-US" b="1"/>
              <a:t>防雷分类</a:t>
            </a:r>
            <a:endParaRPr lang="zh-CN" altLang="en-US" b="1"/>
          </a:p>
        </p:txBody>
      </p:sp>
      <p:pic>
        <p:nvPicPr>
          <p:cNvPr id="10" name="图片 9"/>
          <p:cNvPicPr/>
          <p:nvPr>
            <p:custDataLst>
              <p:tags r:id="rId1"/>
            </p:custDataLst>
          </p:nvPr>
        </p:nvPicPr>
        <p:blipFill>
          <a:blip r:embed="rId2"/>
          <a:stretch>
            <a:fillRect/>
          </a:stretch>
        </p:blipFill>
        <p:spPr>
          <a:xfrm>
            <a:off x="1703705" y="2114550"/>
            <a:ext cx="2160000" cy="1440000"/>
          </a:xfrm>
          <a:prstGeom prst="rect">
            <a:avLst/>
          </a:prstGeom>
        </p:spPr>
      </p:pic>
      <p:pic>
        <p:nvPicPr>
          <p:cNvPr id="11" name="图片 10"/>
          <p:cNvPicPr/>
          <p:nvPr>
            <p:custDataLst>
              <p:tags r:id="rId3"/>
            </p:custDataLst>
          </p:nvPr>
        </p:nvPicPr>
        <p:blipFill>
          <a:blip r:embed="rId4"/>
          <a:stretch>
            <a:fillRect/>
          </a:stretch>
        </p:blipFill>
        <p:spPr>
          <a:xfrm rot="16200000">
            <a:off x="4532267" y="1754413"/>
            <a:ext cx="1440000" cy="2160000"/>
          </a:xfrm>
          <a:prstGeom prst="rect">
            <a:avLst/>
          </a:prstGeom>
        </p:spPr>
      </p:pic>
      <p:sp>
        <p:nvSpPr>
          <p:cNvPr id="12" name="文本框 11"/>
          <p:cNvSpPr txBox="1"/>
          <p:nvPr/>
        </p:nvSpPr>
        <p:spPr>
          <a:xfrm>
            <a:off x="2224405" y="3693795"/>
            <a:ext cx="1119505" cy="368300"/>
          </a:xfrm>
          <a:prstGeom prst="rect">
            <a:avLst/>
          </a:prstGeom>
          <a:noFill/>
        </p:spPr>
        <p:txBody>
          <a:bodyPr wrap="square" rtlCol="0">
            <a:spAutoFit/>
          </a:bodyPr>
          <a:p>
            <a:r>
              <a:rPr lang="zh-CN" altLang="en-US"/>
              <a:t>避雷针</a:t>
            </a:r>
            <a:endParaRPr lang="zh-CN" altLang="en-US"/>
          </a:p>
        </p:txBody>
      </p:sp>
      <p:sp>
        <p:nvSpPr>
          <p:cNvPr id="13" name="文本框 12"/>
          <p:cNvSpPr txBox="1"/>
          <p:nvPr/>
        </p:nvSpPr>
        <p:spPr>
          <a:xfrm>
            <a:off x="4693285" y="3693795"/>
            <a:ext cx="1119505" cy="368300"/>
          </a:xfrm>
          <a:prstGeom prst="rect">
            <a:avLst/>
          </a:prstGeom>
          <a:noFill/>
        </p:spPr>
        <p:txBody>
          <a:bodyPr wrap="square" rtlCol="0">
            <a:spAutoFit/>
          </a:bodyPr>
          <a:p>
            <a:r>
              <a:rPr lang="zh-CN" altLang="en-US"/>
              <a:t>避雷带</a:t>
            </a:r>
            <a:endParaRPr lang="zh-CN" altLang="en-US"/>
          </a:p>
        </p:txBody>
      </p:sp>
      <p:pic>
        <p:nvPicPr>
          <p:cNvPr id="14" name="图片 13"/>
          <p:cNvPicPr/>
          <p:nvPr>
            <p:custDataLst>
              <p:tags r:id="rId5"/>
            </p:custDataLst>
          </p:nvPr>
        </p:nvPicPr>
        <p:blipFill>
          <a:blip r:embed="rId6"/>
          <a:stretch>
            <a:fillRect/>
          </a:stretch>
        </p:blipFill>
        <p:spPr>
          <a:xfrm>
            <a:off x="6693535" y="2114550"/>
            <a:ext cx="2160000" cy="1440000"/>
          </a:xfrm>
          <a:prstGeom prst="rect">
            <a:avLst/>
          </a:prstGeom>
        </p:spPr>
      </p:pic>
      <p:sp>
        <p:nvSpPr>
          <p:cNvPr id="15" name="文本框 14"/>
          <p:cNvSpPr txBox="1"/>
          <p:nvPr/>
        </p:nvSpPr>
        <p:spPr>
          <a:xfrm>
            <a:off x="7214235" y="3693795"/>
            <a:ext cx="1119505" cy="645160"/>
          </a:xfrm>
          <a:prstGeom prst="rect">
            <a:avLst/>
          </a:prstGeom>
          <a:noFill/>
        </p:spPr>
        <p:txBody>
          <a:bodyPr wrap="square" rtlCol="0">
            <a:spAutoFit/>
          </a:bodyPr>
          <a:p>
            <a:r>
              <a:rPr lang="zh-CN" altLang="en-US"/>
              <a:t>引下线</a:t>
            </a:r>
            <a:endParaRPr lang="zh-CN" altLang="en-US"/>
          </a:p>
          <a:p>
            <a:endParaRPr lang="zh-CN" altLang="en-US"/>
          </a:p>
        </p:txBody>
      </p:sp>
      <p:pic>
        <p:nvPicPr>
          <p:cNvPr id="16" name="图片 15"/>
          <p:cNvPicPr/>
          <p:nvPr>
            <p:custDataLst>
              <p:tags r:id="rId7"/>
            </p:custDataLst>
          </p:nvPr>
        </p:nvPicPr>
        <p:blipFill>
          <a:blip r:embed="rId8"/>
          <a:stretch>
            <a:fillRect/>
          </a:stretch>
        </p:blipFill>
        <p:spPr>
          <a:xfrm>
            <a:off x="9255125" y="2114550"/>
            <a:ext cx="2160000" cy="1440000"/>
          </a:xfrm>
          <a:prstGeom prst="rect">
            <a:avLst/>
          </a:prstGeom>
        </p:spPr>
      </p:pic>
      <p:sp>
        <p:nvSpPr>
          <p:cNvPr id="17" name="文本框 16"/>
          <p:cNvSpPr txBox="1"/>
          <p:nvPr/>
        </p:nvSpPr>
        <p:spPr>
          <a:xfrm>
            <a:off x="9674860" y="3693795"/>
            <a:ext cx="1320800" cy="368300"/>
          </a:xfrm>
          <a:prstGeom prst="rect">
            <a:avLst/>
          </a:prstGeom>
          <a:noFill/>
        </p:spPr>
        <p:txBody>
          <a:bodyPr wrap="square" rtlCol="0">
            <a:spAutoFit/>
          </a:bodyPr>
          <a:p>
            <a:r>
              <a:rPr lang="zh-CN" altLang="en-US"/>
              <a:t>接地装置</a:t>
            </a:r>
            <a:endParaRPr lang="zh-CN" altLang="en-US"/>
          </a:p>
        </p:txBody>
      </p:sp>
      <p:sp>
        <p:nvSpPr>
          <p:cNvPr id="18" name="文本框 17"/>
          <p:cNvSpPr txBox="1"/>
          <p:nvPr/>
        </p:nvSpPr>
        <p:spPr>
          <a:xfrm>
            <a:off x="1488440" y="4194810"/>
            <a:ext cx="9926955" cy="645160"/>
          </a:xfrm>
          <a:prstGeom prst="rect">
            <a:avLst/>
          </a:prstGeom>
          <a:noFill/>
        </p:spPr>
        <p:txBody>
          <a:bodyPr wrap="square" rtlCol="0">
            <a:spAutoFit/>
          </a:bodyPr>
          <a:p>
            <a:r>
              <a:rPr lang="zh-CN" altLang="en-US" b="1"/>
              <a:t>接闪器</a:t>
            </a:r>
            <a:r>
              <a:rPr lang="zh-CN" altLang="en-US"/>
              <a:t>是指避雷针、避雷带和避雷网，它位于建筑物的顶部，其作用是引雷或叫截获闪电，即把雷电流引下。</a:t>
            </a:r>
            <a:endParaRPr lang="zh-CN" altLang="en-US"/>
          </a:p>
        </p:txBody>
      </p:sp>
      <p:sp>
        <p:nvSpPr>
          <p:cNvPr id="19" name="文本框 18"/>
          <p:cNvSpPr txBox="1"/>
          <p:nvPr/>
        </p:nvSpPr>
        <p:spPr>
          <a:xfrm>
            <a:off x="1488440" y="4961255"/>
            <a:ext cx="10077450" cy="368300"/>
          </a:xfrm>
          <a:prstGeom prst="rect">
            <a:avLst/>
          </a:prstGeom>
          <a:noFill/>
        </p:spPr>
        <p:txBody>
          <a:bodyPr wrap="square" rtlCol="0">
            <a:spAutoFit/>
          </a:bodyPr>
          <a:p>
            <a:r>
              <a:rPr lang="zh-CN" altLang="en-US" b="1"/>
              <a:t>引下线</a:t>
            </a:r>
            <a:r>
              <a:rPr lang="zh-CN" altLang="en-US"/>
              <a:t>，上与接闪器连接，下与接地装置连接，它的作用是把接闪器截获的雷电流引至接地装置。</a:t>
            </a:r>
            <a:endParaRPr lang="zh-CN" altLang="en-US"/>
          </a:p>
        </p:txBody>
      </p:sp>
      <p:sp>
        <p:nvSpPr>
          <p:cNvPr id="20" name="文本框 19"/>
          <p:cNvSpPr txBox="1"/>
          <p:nvPr/>
        </p:nvSpPr>
        <p:spPr>
          <a:xfrm>
            <a:off x="1488440" y="5610860"/>
            <a:ext cx="10195560" cy="368300"/>
          </a:xfrm>
          <a:prstGeom prst="rect">
            <a:avLst/>
          </a:prstGeom>
          <a:noFill/>
        </p:spPr>
        <p:txBody>
          <a:bodyPr wrap="square" rtlCol="0">
            <a:spAutoFit/>
          </a:bodyPr>
          <a:p>
            <a:r>
              <a:rPr lang="zh-CN" altLang="en-US" b="1"/>
              <a:t>接地装置</a:t>
            </a:r>
            <a:r>
              <a:rPr lang="zh-CN" altLang="en-US"/>
              <a:t>位于地下一定深度之处，它的作用是使雷电流顺利流散到大地中去。</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custDataLst>
              <p:tags r:id="rId1"/>
            </p:custDataLst>
          </p:nvPr>
        </p:nvSpPr>
        <p:spPr/>
        <p:txBody>
          <a:bodyPr/>
          <a:lstStyle/>
          <a:p>
            <a:fld id="{55183D58-648D-4475-BEF8-624F48514A30}" type="slidenum">
              <a:rPr lang="zh-CN" altLang="en-US" smtClean="0"/>
            </a:fld>
            <a:endParaRPr lang="zh-CN" altLang="en-US" dirty="0"/>
          </a:p>
        </p:txBody>
      </p:sp>
      <p:sp>
        <p:nvSpPr>
          <p:cNvPr id="6" name="TextBox 5"/>
          <p:cNvSpPr txBox="1"/>
          <p:nvPr>
            <p:custDataLst>
              <p:tags r:id="rId2"/>
            </p:custDataLst>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防雷设备</a:t>
            </a:r>
            <a:endParaRPr lang="zh-CN" altLang="en-US" sz="2400" b="1" dirty="0">
              <a:solidFill>
                <a:schemeClr val="accent1"/>
              </a:solidFill>
            </a:endParaRPr>
          </a:p>
        </p:txBody>
      </p:sp>
      <p:sp>
        <p:nvSpPr>
          <p:cNvPr id="8" name="文本框 7"/>
          <p:cNvSpPr txBox="1"/>
          <p:nvPr/>
        </p:nvSpPr>
        <p:spPr>
          <a:xfrm>
            <a:off x="1995805" y="1747520"/>
            <a:ext cx="8200390" cy="368300"/>
          </a:xfrm>
          <a:prstGeom prst="rect">
            <a:avLst/>
          </a:prstGeom>
          <a:noFill/>
        </p:spPr>
        <p:txBody>
          <a:bodyPr wrap="square" rtlCol="0">
            <a:spAutoFit/>
          </a:bodyPr>
          <a:p>
            <a:r>
              <a:rPr lang="zh-CN" altLang="en-US"/>
              <a:t>二、内部防雷保护系统主要由电磁屏等电位连接、共同接地、安装</a:t>
            </a:r>
            <a:r>
              <a:rPr lang="en-US" altLang="zh-CN"/>
              <a:t>SPD</a:t>
            </a:r>
            <a:endParaRPr lang="en-US" altLang="zh-CN"/>
          </a:p>
        </p:txBody>
      </p:sp>
      <p:sp>
        <p:nvSpPr>
          <p:cNvPr id="9" name="文本框 8"/>
          <p:cNvSpPr txBox="1"/>
          <p:nvPr>
            <p:custDataLst>
              <p:tags r:id="rId3"/>
            </p:custDataLst>
          </p:nvPr>
        </p:nvSpPr>
        <p:spPr>
          <a:xfrm>
            <a:off x="898525" y="1143635"/>
            <a:ext cx="3613785" cy="368300"/>
          </a:xfrm>
          <a:prstGeom prst="rect">
            <a:avLst/>
          </a:prstGeom>
          <a:noFill/>
        </p:spPr>
        <p:txBody>
          <a:bodyPr wrap="square" rtlCol="0">
            <a:spAutoFit/>
          </a:bodyPr>
          <a:p>
            <a:r>
              <a:rPr lang="zh-CN" altLang="en-US" b="1"/>
              <a:t>防雷分类</a:t>
            </a:r>
            <a:endParaRPr lang="zh-CN" altLang="en-US" b="1"/>
          </a:p>
        </p:txBody>
      </p:sp>
      <p:sp>
        <p:nvSpPr>
          <p:cNvPr id="4" name="文本框 3"/>
          <p:cNvSpPr txBox="1"/>
          <p:nvPr/>
        </p:nvSpPr>
        <p:spPr>
          <a:xfrm>
            <a:off x="1153795" y="2411095"/>
            <a:ext cx="9957435" cy="1198880"/>
          </a:xfrm>
          <a:prstGeom prst="rect">
            <a:avLst/>
          </a:prstGeom>
          <a:noFill/>
        </p:spPr>
        <p:txBody>
          <a:bodyPr wrap="square" rtlCol="0">
            <a:spAutoFit/>
          </a:bodyPr>
          <a:p>
            <a:r>
              <a:rPr lang="zh-CN" altLang="en-US" b="1"/>
              <a:t>等电位连接</a:t>
            </a:r>
            <a:r>
              <a:rPr lang="zh-CN" altLang="en-US"/>
              <a:t>的目的在于减小需要防雷的空间内，各种金属部件和各种系统之间的电位差，而实施的导体联结。电源线、信号线、金属管道等都要通过过压保护器进行等电位联接。总等电位联接，就是将所有进出保护范围的金属管道（包括水管、供热管道等）以及所有电源线和所有信号线（包括载流导体），当闪电电流流经这些导体时，等电位联接可以用来安全地承载涌流。</a:t>
            </a:r>
            <a:endParaRPr lang="zh-CN" altLang="en-US"/>
          </a:p>
        </p:txBody>
      </p:sp>
      <p:sp>
        <p:nvSpPr>
          <p:cNvPr id="5" name="文本框 4"/>
          <p:cNvSpPr txBox="1"/>
          <p:nvPr/>
        </p:nvSpPr>
        <p:spPr>
          <a:xfrm>
            <a:off x="1153795" y="5276215"/>
            <a:ext cx="9810750" cy="1198880"/>
          </a:xfrm>
          <a:prstGeom prst="rect">
            <a:avLst/>
          </a:prstGeom>
          <a:noFill/>
        </p:spPr>
        <p:txBody>
          <a:bodyPr wrap="square" rtlCol="0">
            <a:spAutoFit/>
          </a:bodyPr>
          <a:p>
            <a:r>
              <a:rPr lang="zh-CN" altLang="en-US"/>
              <a:t>电涌保护器(surge protection device,SPD)是用于限制瞬态过电压和泄放电涌电流的装置，它至少应包含一个非线性元件。电涌保护器中的非线性元件只能并联安装在被保护设备端，通过泄放电涌电流、限制电涌电压来保护电子设备。电涌保护器的设计类型有 电压开关型、电压限制型、复合型三种。</a:t>
            </a:r>
            <a:endParaRPr lang="zh-CN" altLang="en-US"/>
          </a:p>
        </p:txBody>
      </p:sp>
      <p:sp>
        <p:nvSpPr>
          <p:cNvPr id="7" name="文本框 6"/>
          <p:cNvSpPr txBox="1"/>
          <p:nvPr/>
        </p:nvSpPr>
        <p:spPr>
          <a:xfrm>
            <a:off x="1035685" y="3609975"/>
            <a:ext cx="9926955" cy="1476375"/>
          </a:xfrm>
          <a:prstGeom prst="rect">
            <a:avLst/>
          </a:prstGeom>
          <a:noFill/>
        </p:spPr>
        <p:txBody>
          <a:bodyPr wrap="square" rtlCol="0">
            <a:spAutoFit/>
          </a:bodyPr>
          <a:p>
            <a:r>
              <a:rPr lang="zh-CN" altLang="en-US"/>
              <a:t>目前建筑物内大多采用</a:t>
            </a:r>
            <a:r>
              <a:rPr lang="zh-CN" altLang="en-US" b="1"/>
              <a:t>共同接地</a:t>
            </a:r>
            <a:r>
              <a:rPr lang="zh-CN" altLang="en-US"/>
              <a:t>装置，当雷直击于本建筑物防雷装置时，假设流经靠近低压电气装置处接地装置的雷电流为20KA，当冲击接地电阻=1Ω时，接地装置上电位升高为20KV，而一般室内低压装置的耐冲击电压最高为8KV。其结果就使低压电气装置绝缘较弱处可能被击穿而造成短路，发生火灾、损坏设备，这是非常危险的。因此对防雷建筑物构建全方位、多层次的防雷网络，使雷电对建筑物的影响减至最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9685" y="17593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9685" y="204735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24235" y="18313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289499" y="186031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89499" y="274629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防雷的重要性</a:t>
              </a:r>
              <a:endParaRPr lang="zh-CN" altLang="en-US" sz="1600" b="1" dirty="0">
                <a:solidFill>
                  <a:schemeClr val="bg1"/>
                </a:solidFill>
              </a:endParaRPr>
            </a:p>
          </p:txBody>
        </p:sp>
      </p:grpSp>
      <p:grpSp>
        <p:nvGrpSpPr>
          <p:cNvPr id="22" name="组合 21"/>
          <p:cNvGrpSpPr/>
          <p:nvPr/>
        </p:nvGrpSpPr>
        <p:grpSpPr>
          <a:xfrm>
            <a:off x="2289499" y="363227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0346"/>
            </a:xfrm>
            <a:prstGeom prst="rect">
              <a:avLst/>
            </a:prstGeom>
            <a:noFill/>
          </p:spPr>
          <p:txBody>
            <a:bodyPr wrap="square" rtlCol="0">
              <a:spAutoFit/>
            </a:bodyPr>
            <a:lstStyle/>
            <a:p>
              <a:r>
                <a:rPr lang="zh-CN" altLang="en-US" sz="1600" b="1" dirty="0">
                  <a:solidFill>
                    <a:schemeClr val="bg1"/>
                  </a:solidFill>
                </a:rPr>
                <a:t>防雷设备</a:t>
              </a:r>
              <a:endParaRPr lang="zh-CN" altLang="en-US" sz="1600" b="1" dirty="0">
                <a:solidFill>
                  <a:schemeClr val="bg1"/>
                </a:solidFill>
              </a:endParaRPr>
            </a:p>
          </p:txBody>
        </p:sp>
      </p:grpSp>
      <p:grpSp>
        <p:nvGrpSpPr>
          <p:cNvPr id="27" name="组合 26"/>
          <p:cNvGrpSpPr/>
          <p:nvPr/>
        </p:nvGrpSpPr>
        <p:grpSpPr>
          <a:xfrm>
            <a:off x="2288337" y="451448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4694"/>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a:solidFill>
                    <a:schemeClr val="bg1"/>
                  </a:solidFill>
                </a:rPr>
                <a:t>防雷系统维护操作流程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4"/>
          <p:cNvSpPr txBox="1"/>
          <p:nvPr/>
        </p:nvSpPr>
        <p:spPr>
          <a:xfrm>
            <a:off x="1631504" y="980728"/>
            <a:ext cx="5184576" cy="398780"/>
          </a:xfrm>
          <a:prstGeom prst="rect">
            <a:avLst/>
          </a:prstGeom>
          <a:noFill/>
        </p:spPr>
        <p:txBody>
          <a:bodyPr wrap="square" rtlCol="0">
            <a:spAutoFit/>
          </a:bodyPr>
          <a:lstStyle/>
          <a:p>
            <a:r>
              <a:rPr lang="zh-CN" altLang="en-US" sz="2000" b="1" dirty="0"/>
              <a:t>先提条件及安全保障</a:t>
            </a:r>
            <a:endParaRPr lang="zh-CN" altLang="en-US" sz="2000" b="1" dirty="0"/>
          </a:p>
        </p:txBody>
      </p:sp>
      <p:graphicFrame>
        <p:nvGraphicFramePr>
          <p:cNvPr id="10" name="表格 9"/>
          <p:cNvGraphicFramePr>
            <a:graphicFrameLocks noGrp="1"/>
          </p:cNvGraphicFramePr>
          <p:nvPr>
            <p:custDataLst>
              <p:tags r:id="rId1"/>
            </p:custDataLst>
          </p:nvPr>
        </p:nvGraphicFramePr>
        <p:xfrm>
          <a:off x="2017271" y="2035582"/>
          <a:ext cx="8128000" cy="3291840"/>
        </p:xfrm>
        <a:graphic>
          <a:graphicData uri="http://schemas.openxmlformats.org/drawingml/2006/table">
            <a:tbl>
              <a:tblPr firstRow="1" bandRow="1">
                <a:tableStyleId>{21E4AEA4-8DFA-4A89-87EB-49C32662AFE0}</a:tableStyleId>
              </a:tblPr>
              <a:tblGrid>
                <a:gridCol w="823640"/>
                <a:gridCol w="7304360"/>
              </a:tblGrid>
              <a:tr h="370840">
                <a:tc>
                  <a:txBody>
                    <a:bodyPr/>
                    <a:lstStyle/>
                    <a:p>
                      <a:pPr algn="ctr"/>
                      <a:r>
                        <a:rPr lang="zh-CN" altLang="en-US" sz="1600" dirty="0">
                          <a:latin typeface="+mn-ea"/>
                          <a:ea typeface="+mn-ea"/>
                        </a:rPr>
                        <a:t>序号</a:t>
                      </a:r>
                      <a:endParaRPr lang="zh-CN" altLang="en-US" sz="1600" dirty="0">
                        <a:latin typeface="+mn-ea"/>
                        <a:ea typeface="+mn-ea"/>
                      </a:endParaRP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准备工作及回退计划</a:t>
                      </a:r>
                      <a:endParaRPr lang="zh-CN" altLang="en-US" sz="1600" dirty="0">
                        <a:latin typeface="+mn-ea"/>
                        <a:ea typeface="+mn-ea"/>
                      </a:endParaRPr>
                    </a:p>
                  </a:txBody>
                  <a:tcPr anchor="ctr">
                    <a:solidFill>
                      <a:schemeClr val="accent1"/>
                    </a:solidFill>
                  </a:tcPr>
                </a:tc>
              </a:tr>
              <a:tr h="37084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r>
                        <a:rPr lang="zh-CN" altLang="en-US" sz="1600" dirty="0">
                          <a:latin typeface="+mn-ea"/>
                          <a:ea typeface="+mn-ea"/>
                        </a:rPr>
                        <a:t>经过相关领导及部门的变更审批流程；</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ea typeface="+mn-ea"/>
                        </a:rPr>
                        <a:t>通报监控值班人员。</a:t>
                      </a:r>
                      <a:endParaRPr lang="zh-CN" altLang="en-US" sz="1600" dirty="0">
                        <a:latin typeface="+mn-ea"/>
                        <a:ea typeface="+mn-ea"/>
                      </a:endParaRPr>
                    </a:p>
                  </a:txBody>
                  <a:tcPr anchor="ctr">
                    <a:solidFill>
                      <a:schemeClr val="tx2">
                        <a:lumMod val="20000"/>
                        <a:lumOff val="80000"/>
                      </a:schemeClr>
                    </a:solidFill>
                  </a:tcPr>
                </a:tc>
              </a:tr>
              <a:tr h="370840">
                <a:tc>
                  <a:txBody>
                    <a:bodyPr/>
                    <a:lstStyle/>
                    <a:p>
                      <a:pPr algn="ctr"/>
                      <a:r>
                        <a:rPr lang="en-US" altLang="zh-CN" sz="1600" dirty="0">
                          <a:latin typeface="+mn-ea"/>
                          <a:ea typeface="+mn-ea"/>
                        </a:rPr>
                        <a:t>3</a:t>
                      </a:r>
                      <a:endParaRPr lang="zh-CN" altLang="en-US" sz="1600" dirty="0">
                        <a:latin typeface="+mn-ea"/>
                        <a:ea typeface="+mn-ea"/>
                      </a:endParaRPr>
                    </a:p>
                  </a:txBody>
                  <a:tcPr anchor="ctr">
                    <a:solidFill>
                      <a:schemeClr val="accent1">
                        <a:lumMod val="20000"/>
                        <a:lumOff val="80000"/>
                      </a:schemeClr>
                    </a:solidFill>
                  </a:tcPr>
                </a:tc>
                <a:tc>
                  <a:txBody>
                    <a:bodyPr/>
                    <a:lstStyle/>
                    <a:p>
                      <a:r>
                        <a:rPr lang="zh-CN" altLang="en-US" sz="1600" dirty="0">
                          <a:latin typeface="+mn-ea"/>
                          <a:ea typeface="+mn-ea"/>
                        </a:rPr>
                        <a:t>穿戴必备的个人防护用品；</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4</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ea typeface="+mn-ea"/>
                        </a:rPr>
                        <a:t>维护工作应至少</a:t>
                      </a:r>
                      <a:r>
                        <a:rPr lang="en-US" altLang="zh-CN" sz="1600" dirty="0">
                          <a:latin typeface="+mn-ea"/>
                          <a:ea typeface="+mn-ea"/>
                        </a:rPr>
                        <a:t>2</a:t>
                      </a:r>
                      <a:r>
                        <a:rPr lang="zh-CN" altLang="en-US" sz="1600" dirty="0">
                          <a:latin typeface="+mn-ea"/>
                          <a:ea typeface="+mn-ea"/>
                        </a:rPr>
                        <a:t>人配合进行，互相监护；</a:t>
                      </a:r>
                      <a:endParaRPr lang="zh-CN" altLang="en-US" sz="1600" dirty="0">
                        <a:latin typeface="+mn-ea"/>
                        <a:ea typeface="+mn-ea"/>
                      </a:endParaRPr>
                    </a:p>
                  </a:txBody>
                  <a:tcPr anchor="ctr">
                    <a:solidFill>
                      <a:schemeClr val="tx2">
                        <a:lumMod val="20000"/>
                        <a:lumOff val="80000"/>
                      </a:schemeClr>
                    </a:solidFill>
                  </a:tcPr>
                </a:tc>
              </a:tr>
              <a:tr h="370840">
                <a:tc>
                  <a:txBody>
                    <a:bodyPr/>
                    <a:lstStyle/>
                    <a:p>
                      <a:pPr algn="ctr"/>
                      <a:r>
                        <a:rPr lang="en-US" altLang="zh-CN" sz="1600" dirty="0">
                          <a:latin typeface="+mn-ea"/>
                          <a:ea typeface="+mn-ea"/>
                        </a:rPr>
                        <a:t>5</a:t>
                      </a:r>
                      <a:endParaRPr lang="zh-CN" altLang="en-US" sz="1600" dirty="0">
                        <a:latin typeface="+mn-ea"/>
                        <a:ea typeface="+mn-ea"/>
                      </a:endParaRPr>
                    </a:p>
                  </a:txBody>
                  <a:tcPr anchor="ctr">
                    <a:solidFill>
                      <a:schemeClr val="accent1">
                        <a:lumMod val="20000"/>
                        <a:lumOff val="80000"/>
                      </a:schemeClr>
                    </a:solidFill>
                  </a:tcPr>
                </a:tc>
                <a:tc>
                  <a:txBody>
                    <a:bodyPr/>
                    <a:lstStyle/>
                    <a:p>
                      <a:r>
                        <a:rPr lang="en-US" altLang="zh-CN" sz="1600" dirty="0">
                          <a:latin typeface="+mn-ea"/>
                          <a:ea typeface="+mn-ea"/>
                        </a:rPr>
                        <a:t>MOP</a:t>
                      </a:r>
                      <a:r>
                        <a:rPr lang="zh-CN" altLang="en-US" sz="1600" dirty="0">
                          <a:latin typeface="+mn-ea"/>
                          <a:ea typeface="+mn-ea"/>
                        </a:rPr>
                        <a:t>程序文档及维护记录表；</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6</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sym typeface="+mn-ea"/>
                        </a:rPr>
                        <a:t>维护作业过程中若发生异常，不可强行操作，应立即停止操作，对设备问题进行讨论、判定，采取恢复回退操作或隔离措施，待查明问题并修复完成后方可继续按照标准操作程序进行操作。</a:t>
                      </a:r>
                      <a:endParaRPr lang="zh-CN" altLang="en-US" sz="1600" dirty="0">
                        <a:latin typeface="+mn-ea"/>
                        <a:ea typeface="+mn-ea"/>
                        <a:sym typeface="+mn-ea"/>
                      </a:endParaRPr>
                    </a:p>
                    <a:p>
                      <a:endParaRPr lang="zh-CN" altLang="en-US" sz="1600" dirty="0">
                        <a:latin typeface="+mn-ea"/>
                        <a:ea typeface="+mn-ea"/>
                      </a:endParaRPr>
                    </a:p>
                  </a:txBody>
                  <a:tcPr anchor="ctr">
                    <a:solidFill>
                      <a:schemeClr val="tx2">
                        <a:lumMod val="20000"/>
                        <a:lumOff val="80000"/>
                      </a:schemeClr>
                    </a:solidFill>
                  </a:tcPr>
                </a:tc>
              </a:tr>
            </a:tbl>
          </a:graphicData>
        </a:graphic>
      </p:graphicFrame>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防雷系统维护操作流程</a:t>
            </a:r>
            <a:endParaRPr lang="zh-CN" altLang="en-US" sz="24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4"/>
          <p:cNvSpPr txBox="1"/>
          <p:nvPr/>
        </p:nvSpPr>
        <p:spPr>
          <a:xfrm>
            <a:off x="1669667" y="1432984"/>
            <a:ext cx="4248472" cy="398780"/>
          </a:xfrm>
          <a:prstGeom prst="rect">
            <a:avLst/>
          </a:prstGeom>
          <a:noFill/>
        </p:spPr>
        <p:txBody>
          <a:bodyPr wrap="square" rtlCol="0">
            <a:spAutoFit/>
          </a:bodyPr>
          <a:lstStyle/>
          <a:p>
            <a:r>
              <a:rPr lang="zh-CN" altLang="en-US" sz="2000" b="1" dirty="0"/>
              <a:t>运行环境检查</a:t>
            </a:r>
            <a:endParaRPr lang="zh-CN" altLang="en-US" sz="2000" b="1" dirty="0"/>
          </a:p>
        </p:txBody>
      </p:sp>
      <p:graphicFrame>
        <p:nvGraphicFramePr>
          <p:cNvPr id="10" name="表格 9"/>
          <p:cNvGraphicFramePr>
            <a:graphicFrameLocks noGrp="1"/>
          </p:cNvGraphicFramePr>
          <p:nvPr>
            <p:custDataLst>
              <p:tags r:id="rId1"/>
            </p:custDataLst>
          </p:nvPr>
        </p:nvGraphicFramePr>
        <p:xfrm>
          <a:off x="1847528" y="2399748"/>
          <a:ext cx="8496944" cy="2598476"/>
        </p:xfrm>
        <a:graphic>
          <a:graphicData uri="http://schemas.openxmlformats.org/drawingml/2006/table">
            <a:tbl>
              <a:tblPr firstRow="1" bandRow="1">
                <a:tableStyleId>{21E4AEA4-8DFA-4A89-87EB-49C32662AFE0}</a:tableStyleId>
              </a:tblPr>
              <a:tblGrid>
                <a:gridCol w="861027"/>
                <a:gridCol w="7635917"/>
              </a:tblGrid>
              <a:tr h="396010">
                <a:tc>
                  <a:txBody>
                    <a:bodyPr/>
                    <a:lstStyle/>
                    <a:p>
                      <a:pPr algn="ctr"/>
                      <a:r>
                        <a:rPr lang="zh-CN" altLang="en-US" sz="1600" dirty="0">
                          <a:latin typeface="+mn-ea"/>
                          <a:ea typeface="+mn-ea"/>
                        </a:rPr>
                        <a:t>序号</a:t>
                      </a:r>
                      <a:endParaRPr lang="zh-CN" altLang="en-US" sz="1600" dirty="0">
                        <a:latin typeface="+mn-ea"/>
                        <a:ea typeface="+mn-ea"/>
                      </a:endParaRP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操作步骤</a:t>
                      </a:r>
                      <a:endParaRPr lang="zh-CN" altLang="en-US" sz="1600" dirty="0">
                        <a:latin typeface="+mn-ea"/>
                        <a:ea typeface="+mn-ea"/>
                      </a:endParaRPr>
                    </a:p>
                  </a:txBody>
                  <a:tcPr anchor="ctr">
                    <a:solidFill>
                      <a:schemeClr val="accent1"/>
                    </a:solidFill>
                  </a:tcPr>
                </a:tc>
              </a:tr>
              <a:tr h="39601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zh-CN" altLang="en-US" sz="1600" b="0" i="0" u="none" strike="noStrike">
                          <a:solidFill>
                            <a:srgbClr val="000000"/>
                          </a:solidFill>
                          <a:effectLst/>
                          <a:latin typeface="微软雅黑" panose="020B0503020204020204" charset="-122"/>
                          <a:ea typeface="微软雅黑" panose="020B0503020204020204" charset="-122"/>
                        </a:rPr>
                        <a:t>检查确认设备周边无杂物堆放，无易燃易爆物品；</a:t>
                      </a:r>
                      <a:endParaRPr lang="zh-CN" altLang="en-US" sz="1600" b="0" i="0" u="none" strike="noStrike">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tr>
              <a:tr h="618426">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pPr algn="l" fontAlgn="ctr"/>
                      <a:r>
                        <a:rPr lang="zh-CN" altLang="en-US" sz="1600" b="0" i="0" u="none" strike="noStrike">
                          <a:solidFill>
                            <a:srgbClr val="000000"/>
                          </a:solidFill>
                          <a:effectLst/>
                          <a:latin typeface="微软雅黑" panose="020B0503020204020204" charset="-122"/>
                          <a:ea typeface="微软雅黑" panose="020B0503020204020204" charset="-122"/>
                        </a:rPr>
                        <a:t>检查机房内部没有异响、异味、孔洞、漏水等情况；</a:t>
                      </a:r>
                      <a:endParaRPr lang="zh-CN" altLang="en-US" sz="1600" b="0" i="0" u="none" strike="noStrike">
                        <a:solidFill>
                          <a:srgbClr val="000000"/>
                        </a:solidFill>
                        <a:effectLst/>
                        <a:latin typeface="微软雅黑" panose="020B0503020204020204" charset="-122"/>
                        <a:ea typeface="微软雅黑" panose="020B0503020204020204" charset="-122"/>
                      </a:endParaRPr>
                    </a:p>
                  </a:txBody>
                  <a:tcPr marL="9525" marR="9525" marT="9525" marB="0" anchor="ctr">
                    <a:solidFill>
                      <a:schemeClr val="tx2">
                        <a:lumMod val="20000"/>
                        <a:lumOff val="80000"/>
                      </a:schemeClr>
                    </a:solidFill>
                  </a:tcPr>
                </a:tc>
              </a:tr>
              <a:tr h="396240">
                <a:tc>
                  <a:txBody>
                    <a:bodyPr/>
                    <a:lstStyle/>
                    <a:p>
                      <a:pPr algn="ctr"/>
                      <a:r>
                        <a:rPr lang="en-US" altLang="zh-CN" sz="1600" dirty="0">
                          <a:latin typeface="+mn-ea"/>
                          <a:ea typeface="+mn-ea"/>
                        </a:rPr>
                        <a:t>3</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zh-CN" altLang="en-US" sz="1600" b="0" i="0" u="none" strike="noStrike" dirty="0">
                          <a:solidFill>
                            <a:srgbClr val="000000"/>
                          </a:solidFill>
                          <a:effectLst/>
                          <a:latin typeface="微软雅黑" panose="020B0503020204020204" charset="-122"/>
                          <a:ea typeface="微软雅黑" panose="020B0503020204020204" charset="-122"/>
                        </a:rPr>
                        <a:t>设备周围没有影响设备操作的杂物。</a:t>
                      </a:r>
                      <a:endParaRPr lang="zh-CN" altLang="en-US" sz="16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tr>
            </a:tbl>
          </a:graphicData>
        </a:graphic>
      </p:graphicFrame>
      <p:sp>
        <p:nvSpPr>
          <p:cNvPr id="6" name="TextBox 5"/>
          <p:cNvSpPr txBox="1"/>
          <p:nvPr/>
        </p:nvSpPr>
        <p:spPr>
          <a:xfrm>
            <a:off x="1703512" y="404664"/>
            <a:ext cx="8856984" cy="460375"/>
          </a:xfrm>
          <a:prstGeom prst="rect">
            <a:avLst/>
          </a:prstGeom>
          <a:noFill/>
        </p:spPr>
        <p:txBody>
          <a:bodyPr wrap="square" rtlCol="0">
            <a:spAutoFit/>
          </a:bodyPr>
          <a:p>
            <a:r>
              <a:rPr lang="zh-CN" altLang="en-US" sz="2400" b="1" dirty="0">
                <a:solidFill>
                  <a:schemeClr val="accent1"/>
                </a:solidFill>
              </a:rPr>
              <a:t>防雷系统维护操作流程</a:t>
            </a:r>
            <a:endParaRPr lang="zh-CN" altLang="en-US" sz="24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防雷系统维护操作流程</a:t>
            </a:r>
            <a:endParaRPr lang="zh-CN" altLang="en-US" sz="2400" b="1" dirty="0">
              <a:solidFill>
                <a:schemeClr val="accent1"/>
              </a:solidFill>
            </a:endParaRPr>
          </a:p>
        </p:txBody>
      </p:sp>
      <p:sp>
        <p:nvSpPr>
          <p:cNvPr id="3" name="文本框 2"/>
          <p:cNvSpPr txBox="1"/>
          <p:nvPr/>
        </p:nvSpPr>
        <p:spPr>
          <a:xfrm>
            <a:off x="398780" y="1240790"/>
            <a:ext cx="4207510" cy="368300"/>
          </a:xfrm>
          <a:prstGeom prst="rect">
            <a:avLst/>
          </a:prstGeom>
          <a:noFill/>
        </p:spPr>
        <p:txBody>
          <a:bodyPr wrap="square" rtlCol="0">
            <a:spAutoFit/>
          </a:bodyPr>
          <a:p>
            <a:r>
              <a:rPr lang="zh-CN" altLang="en-US" b="1"/>
              <a:t>检查内容</a:t>
            </a:r>
            <a:endParaRPr lang="zh-CN" altLang="en-US" b="1"/>
          </a:p>
        </p:txBody>
      </p:sp>
      <p:sp>
        <p:nvSpPr>
          <p:cNvPr id="4" name="文本框 3"/>
          <p:cNvSpPr txBox="1"/>
          <p:nvPr/>
        </p:nvSpPr>
        <p:spPr>
          <a:xfrm>
            <a:off x="1231900" y="1777365"/>
            <a:ext cx="10219690" cy="4092575"/>
          </a:xfrm>
          <a:prstGeom prst="rect">
            <a:avLst/>
          </a:prstGeom>
          <a:noFill/>
        </p:spPr>
        <p:txBody>
          <a:bodyPr wrap="square" rtlCol="0">
            <a:spAutoFit/>
          </a:bodyPr>
          <a:p>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、检查避雷针(带，网)，避電器，保护间隔，击穿保险，电离防電装置安装是否牢固:有谷严重变形，倾倒，断裂等现象.独立避雷针及引下线与其他金属物体在空气中的最小距离是否符合规定(一般为5m以上）</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、检査连接线，引出线.断接卡等导电体的电气连接是否松脱断线，是否有烧痕或熔断现象</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3</a:t>
            </a:r>
            <a:r>
              <a:rPr lang="zh-CN" altLang="en-US" sz="2000">
                <a:latin typeface="宋体" panose="02010600030101010101" pitchFamily="2" charset="-122"/>
                <a:ea typeface="宋体" panose="02010600030101010101" pitchFamily="2" charset="-122"/>
                <a:cs typeface="宋体" panose="02010600030101010101" pitchFamily="2" charset="-122"/>
              </a:rPr>
              <a:t>、检查腐蚀情况是否严重，凡截面积因锈蚀而减少30％以上者应予更换</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4</a:t>
            </a:r>
            <a:r>
              <a:rPr lang="zh-CN" altLang="en-US" sz="2000">
                <a:latin typeface="宋体" panose="02010600030101010101" pitchFamily="2" charset="-122"/>
                <a:ea typeface="宋体" panose="02010600030101010101" pitchFamily="2" charset="-122"/>
                <a:cs typeface="宋体" panose="02010600030101010101" pitchFamily="2" charset="-122"/>
              </a:rPr>
              <a:t>、检查保护间隙，击穿保险是否烧坏，间隙是否被异物短路.</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sym typeface="+mn-ea"/>
              </a:rPr>
              <a:t>5</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、基础是否牢固，安装，敷设，支撑，固定是否可靠并符合电气安装规范.</a:t>
            </a:r>
            <a:endParaRPr lang="zh-CN" altLang="en-US" sz="2000">
              <a:latin typeface="宋体" panose="02010600030101010101" pitchFamily="2" charset="-122"/>
              <a:ea typeface="宋体" panose="02010600030101010101" pitchFamily="2" charset="-122"/>
              <a:cs typeface="宋体" panose="02010600030101010101" pitchFamily="2" charset="-122"/>
              <a:sym typeface="+mn-ea"/>
            </a:endParaRPr>
          </a:p>
          <a:p>
            <a:r>
              <a:rPr lang="en-US" altLang="zh-CN" sz="2000">
                <a:latin typeface="宋体" panose="02010600030101010101" pitchFamily="2" charset="-122"/>
                <a:ea typeface="宋体" panose="02010600030101010101" pitchFamily="2" charset="-122"/>
                <a:cs typeface="宋体" panose="02010600030101010101" pitchFamily="2" charset="-122"/>
                <a:sym typeface="+mn-ea"/>
              </a:rPr>
              <a:t>6</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、避雷器瓷套与铁法兰间结合是否良好，密封橡胶是否老化.扇形铁片是否塞紧，排气小孔密封是否完好，密封用螺帽是否旋紧，金属件腐蚀情况.</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sym typeface="+mn-ea"/>
              </a:rPr>
              <a:t>7</a:t>
            </a:r>
            <a:r>
              <a:rPr lang="zh-CN" altLang="en-US" sz="2000">
                <a:latin typeface="宋体" panose="02010600030101010101" pitchFamily="2" charset="-122"/>
                <a:ea typeface="宋体" panose="02010600030101010101" pitchFamily="2" charset="-122"/>
                <a:cs typeface="宋体" panose="02010600030101010101" pitchFamily="2" charset="-122"/>
                <a:sym typeface="+mn-ea"/>
              </a:rPr>
              <a:t>、零部件安装和基础施工牢固可靠，接地(零)线涂色，标志清楚，明显，并符合电气装置安装规范.</a:t>
            </a:r>
            <a:endParaRPr lang="zh-CN" altLang="en-US" sz="2000">
              <a:latin typeface="宋体" panose="02010600030101010101" pitchFamily="2" charset="-122"/>
              <a:ea typeface="宋体" panose="02010600030101010101" pitchFamily="2" charset="-122"/>
              <a:cs typeface="宋体" panose="02010600030101010101" pitchFamily="2" charset="-122"/>
            </a:endParaRPr>
          </a:p>
          <a:p>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防雷系统维护操作流程</a:t>
            </a:r>
            <a:endParaRPr lang="zh-CN" altLang="en-US" sz="2400" b="1" dirty="0">
              <a:solidFill>
                <a:schemeClr val="accent1"/>
              </a:solidFill>
            </a:endParaRPr>
          </a:p>
        </p:txBody>
      </p:sp>
      <p:sp>
        <p:nvSpPr>
          <p:cNvPr id="3" name="文本框 2"/>
          <p:cNvSpPr txBox="1"/>
          <p:nvPr/>
        </p:nvSpPr>
        <p:spPr>
          <a:xfrm>
            <a:off x="1267460" y="1275715"/>
            <a:ext cx="4468495" cy="368300"/>
          </a:xfrm>
          <a:prstGeom prst="rect">
            <a:avLst/>
          </a:prstGeom>
          <a:noFill/>
        </p:spPr>
        <p:txBody>
          <a:bodyPr wrap="square" rtlCol="0">
            <a:spAutoFit/>
          </a:bodyPr>
          <a:p>
            <a:r>
              <a:rPr lang="zh-CN" altLang="en-US" b="1"/>
              <a:t>注意事项</a:t>
            </a:r>
            <a:endParaRPr lang="zh-CN" altLang="en-US" b="1"/>
          </a:p>
        </p:txBody>
      </p:sp>
      <p:sp>
        <p:nvSpPr>
          <p:cNvPr id="4" name="文本框 3"/>
          <p:cNvSpPr txBox="1"/>
          <p:nvPr/>
        </p:nvSpPr>
        <p:spPr>
          <a:xfrm>
            <a:off x="2122170" y="1718310"/>
            <a:ext cx="8654415" cy="4369435"/>
          </a:xfrm>
          <a:prstGeom prst="rect">
            <a:avLst/>
          </a:prstGeom>
          <a:noFill/>
        </p:spPr>
        <p:txBody>
          <a:bodyPr wrap="square" rtlCol="0">
            <a:spAutoFit/>
          </a:bodyPr>
          <a:p>
            <a:r>
              <a:rPr lang="en-US" altLang="zh-CN" sz="2000">
                <a:latin typeface="宋体" panose="02010600030101010101" pitchFamily="2" charset="-122"/>
                <a:ea typeface="宋体" panose="02010600030101010101" pitchFamily="2" charset="-122"/>
                <a:cs typeface="宋体" panose="02010600030101010101" pitchFamily="2" charset="-122"/>
              </a:rPr>
              <a:t>1</a:t>
            </a:r>
            <a:r>
              <a:rPr lang="zh-CN" altLang="en-US" sz="2000">
                <a:latin typeface="宋体" panose="02010600030101010101" pitchFamily="2" charset="-122"/>
                <a:ea typeface="宋体" panose="02010600030101010101" pitchFamily="2" charset="-122"/>
                <a:cs typeface="宋体" panose="02010600030101010101" pitchFamily="2" charset="-122"/>
              </a:rPr>
              <a:t>、检査工作由两位或两位以上对防雷，接地装置维护有经验的人员担任.</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2</a:t>
            </a:r>
            <a:r>
              <a:rPr lang="zh-CN" altLang="en-US" sz="2000">
                <a:latin typeface="宋体" panose="02010600030101010101" pitchFamily="2" charset="-122"/>
                <a:ea typeface="宋体" panose="02010600030101010101" pitchFamily="2" charset="-122"/>
                <a:cs typeface="宋体" panose="02010600030101010101" pitchFamily="2" charset="-122"/>
              </a:rPr>
              <a:t>、检查时由远而近地进行，防止在接地装置附近因跨步电压造成人身伤亡事故</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3</a:t>
            </a:r>
            <a:r>
              <a:rPr lang="zh-CN" altLang="en-US" sz="2000">
                <a:latin typeface="宋体" panose="02010600030101010101" pitchFamily="2" charset="-122"/>
                <a:ea typeface="宋体" panose="02010600030101010101" pitchFamily="2" charset="-122"/>
                <a:cs typeface="宋体" panose="02010600030101010101" pitchFamily="2" charset="-122"/>
              </a:rPr>
              <a:t>、检查避雷针及杆上避雷器时，禁止攀登电杆和铁塔，在大风时应沿上风向进行检查在避雷针(包括支持物杆塔)，避雷带等接闪器上，严禁悬挂异物及拉接临时线</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4、雷雨时及时离开检查现场，撤至防雷安全场</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5</a:t>
            </a:r>
            <a:r>
              <a:rPr lang="zh-CN" altLang="en-US" sz="2000">
                <a:latin typeface="宋体" panose="02010600030101010101" pitchFamily="2" charset="-122"/>
                <a:ea typeface="宋体" panose="02010600030101010101" pitchFamily="2" charset="-122"/>
                <a:cs typeface="宋体" panose="02010600030101010101" pitchFamily="2" charset="-122"/>
              </a:rPr>
              <a:t>、遵守巡回检查的安全注意事项</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6</a:t>
            </a:r>
            <a:r>
              <a:rPr lang="zh-CN" altLang="en-US" sz="2000">
                <a:latin typeface="宋体" panose="02010600030101010101" pitchFamily="2" charset="-122"/>
                <a:ea typeface="宋体" panose="02010600030101010101" pitchFamily="2" charset="-122"/>
                <a:cs typeface="宋体" panose="02010600030101010101" pitchFamily="2" charset="-122"/>
              </a:rPr>
              <a:t>、严格执行电气，动火，动土，登高作业的安全规定</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en-US" altLang="zh-CN" sz="2000">
                <a:latin typeface="宋体" panose="02010600030101010101" pitchFamily="2" charset="-122"/>
                <a:ea typeface="宋体" panose="02010600030101010101" pitchFamily="2" charset="-122"/>
                <a:cs typeface="宋体" panose="02010600030101010101" pitchFamily="2" charset="-122"/>
              </a:rPr>
              <a:t>7</a:t>
            </a:r>
            <a:r>
              <a:rPr lang="zh-CN" altLang="en-US" sz="2000">
                <a:latin typeface="宋体" panose="02010600030101010101" pitchFamily="2" charset="-122"/>
                <a:ea typeface="宋体" panose="02010600030101010101" pitchFamily="2" charset="-122"/>
                <a:cs typeface="宋体" panose="02010600030101010101" pitchFamily="2" charset="-122"/>
              </a:rPr>
              <a:t>、当设备，管道检修而造成有关物体电连接回路断开前，应事先做好临时跨接工作，对防静电接地更要如此.</a:t>
            </a:r>
            <a:endParaRPr lang="zh-CN" altLang="en-US" sz="2000">
              <a:latin typeface="宋体" panose="02010600030101010101" pitchFamily="2" charset="-122"/>
              <a:ea typeface="宋体" panose="02010600030101010101" pitchFamily="2" charset="-122"/>
              <a:cs typeface="宋体" panose="02010600030101010101" pitchFamily="2" charset="-122"/>
            </a:endParaRPr>
          </a:p>
          <a:p>
            <a:r>
              <a:rPr lang="zh-CN" altLang="en-US" sz="2000">
                <a:latin typeface="宋体" panose="02010600030101010101" pitchFamily="2" charset="-122"/>
                <a:ea typeface="宋体" panose="02010600030101010101" pitchFamily="2" charset="-122"/>
                <a:cs typeface="宋体" panose="02010600030101010101" pitchFamily="2" charset="-122"/>
              </a:rPr>
              <a:t>对接地连接的断开点.在恢复其连接前应采取措施确保周围环境无爆炸.火灾隐患（特别是防静电接地更要注意）</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9685" y="17593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9685" y="204735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24235" y="18313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289499" y="186031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89499" y="274629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防雷的重要性</a:t>
              </a:r>
              <a:endParaRPr lang="zh-CN" altLang="en-US" sz="1600" b="1" dirty="0">
                <a:solidFill>
                  <a:schemeClr val="bg1"/>
                </a:solidFill>
              </a:endParaRPr>
            </a:p>
          </p:txBody>
        </p:sp>
      </p:grpSp>
      <p:grpSp>
        <p:nvGrpSpPr>
          <p:cNvPr id="22" name="组合 21"/>
          <p:cNvGrpSpPr/>
          <p:nvPr/>
        </p:nvGrpSpPr>
        <p:grpSpPr>
          <a:xfrm>
            <a:off x="2289499" y="363227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0346"/>
            </a:xfrm>
            <a:prstGeom prst="rect">
              <a:avLst/>
            </a:prstGeom>
            <a:noFill/>
          </p:spPr>
          <p:txBody>
            <a:bodyPr wrap="square" rtlCol="0">
              <a:spAutoFit/>
            </a:bodyPr>
            <a:lstStyle/>
            <a:p>
              <a:r>
                <a:rPr lang="zh-CN" altLang="en-US" sz="1600" b="1" dirty="0">
                  <a:solidFill>
                    <a:schemeClr val="bg1"/>
                  </a:solidFill>
                </a:rPr>
                <a:t>防雷设备</a:t>
              </a:r>
              <a:endParaRPr lang="zh-CN" altLang="en-US" sz="1600" b="1" dirty="0">
                <a:solidFill>
                  <a:schemeClr val="bg1"/>
                </a:solidFill>
              </a:endParaRPr>
            </a:p>
          </p:txBody>
        </p:sp>
      </p:grpSp>
      <p:grpSp>
        <p:nvGrpSpPr>
          <p:cNvPr id="27" name="组合 26"/>
          <p:cNvGrpSpPr/>
          <p:nvPr/>
        </p:nvGrpSpPr>
        <p:grpSpPr>
          <a:xfrm>
            <a:off x="2288337" y="451448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4694"/>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a:solidFill>
                    <a:schemeClr val="bg1"/>
                  </a:solidFill>
                </a:rPr>
                <a:t>防雷系统维护操作流程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培训目标及培训要求</a:t>
            </a:r>
            <a:endParaRPr lang="zh-CN" altLang="en-US" sz="2400" b="1" dirty="0">
              <a:solidFill>
                <a:schemeClr val="accent1"/>
              </a:solidFill>
            </a:endParaRPr>
          </a:p>
        </p:txBody>
      </p:sp>
      <p:sp>
        <p:nvSpPr>
          <p:cNvPr id="3" name="TextBox 2"/>
          <p:cNvSpPr txBox="1"/>
          <p:nvPr/>
        </p:nvSpPr>
        <p:spPr>
          <a:xfrm>
            <a:off x="983432" y="1196752"/>
            <a:ext cx="1512168" cy="400110"/>
          </a:xfrm>
          <a:prstGeom prst="rect">
            <a:avLst/>
          </a:prstGeom>
          <a:noFill/>
        </p:spPr>
        <p:txBody>
          <a:bodyPr wrap="square" rtlCol="0">
            <a:spAutoFit/>
          </a:bodyPr>
          <a:lstStyle/>
          <a:p>
            <a:r>
              <a:rPr lang="zh-CN" altLang="en-US" sz="2000" b="1" dirty="0" smtClean="0"/>
              <a:t>培训目标</a:t>
            </a:r>
            <a:endParaRPr lang="zh-CN" altLang="en-US" sz="2000" b="1" dirty="0"/>
          </a:p>
        </p:txBody>
      </p:sp>
      <p:sp>
        <p:nvSpPr>
          <p:cNvPr id="5" name="TextBox 4"/>
          <p:cNvSpPr txBox="1"/>
          <p:nvPr/>
        </p:nvSpPr>
        <p:spPr>
          <a:xfrm>
            <a:off x="983432" y="3399383"/>
            <a:ext cx="1512168" cy="400110"/>
          </a:xfrm>
          <a:prstGeom prst="rect">
            <a:avLst/>
          </a:prstGeom>
          <a:noFill/>
        </p:spPr>
        <p:txBody>
          <a:bodyPr wrap="square" rtlCol="0">
            <a:spAutoFit/>
          </a:bodyPr>
          <a:lstStyle/>
          <a:p>
            <a:r>
              <a:rPr lang="zh-CN" altLang="en-US" sz="2000" b="1" dirty="0" smtClean="0"/>
              <a:t>培训目标</a:t>
            </a:r>
            <a:endParaRPr lang="zh-CN" altLang="en-US" sz="2000" b="1" dirty="0"/>
          </a:p>
        </p:txBody>
      </p:sp>
      <p:sp>
        <p:nvSpPr>
          <p:cNvPr id="4" name="TextBox 3"/>
          <p:cNvSpPr txBox="1"/>
          <p:nvPr/>
        </p:nvSpPr>
        <p:spPr>
          <a:xfrm>
            <a:off x="1631504" y="1916832"/>
            <a:ext cx="8352928" cy="1245235"/>
          </a:xfrm>
          <a:prstGeom prst="rect">
            <a:avLst/>
          </a:prstGeom>
          <a:noFill/>
        </p:spPr>
        <p:txBody>
          <a:bodyPr wrap="square" rtlCol="0">
            <a:spAutoFit/>
          </a:bodyPr>
          <a:lstStyle/>
          <a:p>
            <a:pPr>
              <a:lnSpc>
                <a:spcPct val="150000"/>
              </a:lnSpc>
              <a:spcBef>
                <a:spcPts val="200"/>
              </a:spcBef>
              <a:spcAft>
                <a:spcPts val="200"/>
              </a:spcAft>
            </a:pPr>
            <a:r>
              <a:rPr lang="zh-CN" altLang="en-US" dirty="0" smtClean="0">
                <a:latin typeface="+mn-ea"/>
              </a:rPr>
              <a:t>       </a:t>
            </a:r>
            <a:r>
              <a:rPr lang="zh-CN" altLang="en-US" sz="1600" dirty="0">
                <a:latin typeface="+mn-ea"/>
              </a:rPr>
              <a:t> 本课程针对润泽科技数据</a:t>
            </a:r>
            <a:r>
              <a:rPr lang="zh-CN" altLang="en-US" sz="1600" dirty="0" smtClean="0">
                <a:latin typeface="+mn-ea"/>
              </a:rPr>
              <a:t>中心</a:t>
            </a:r>
            <a:r>
              <a:rPr lang="en-US" altLang="zh-CN" sz="1600" dirty="0" smtClean="0">
                <a:latin typeface="+mn-ea"/>
              </a:rPr>
              <a:t>IDC</a:t>
            </a:r>
            <a:r>
              <a:rPr lang="zh-CN" altLang="en-US" sz="1600" dirty="0">
                <a:latin typeface="+mn-ea"/>
              </a:rPr>
              <a:t>部门运维团队人员进行</a:t>
            </a:r>
            <a:r>
              <a:rPr lang="zh-CN" altLang="en-US" sz="1600" dirty="0" smtClean="0">
                <a:latin typeface="+mn-ea"/>
              </a:rPr>
              <a:t>，使</a:t>
            </a:r>
            <a:r>
              <a:rPr lang="zh-CN" altLang="en-US" sz="1600" dirty="0">
                <a:latin typeface="+mn-ea"/>
              </a:rPr>
              <a:t>相关人员</a:t>
            </a:r>
            <a:r>
              <a:rPr lang="zh-CN" altLang="en-US" sz="1600" dirty="0" smtClean="0">
                <a:latin typeface="+mn-ea"/>
              </a:rPr>
              <a:t>掌握防雷系统维护操作流程</a:t>
            </a:r>
            <a:r>
              <a:rPr lang="zh-CN" altLang="en-US" sz="1600" dirty="0">
                <a:latin typeface="+mn-ea"/>
              </a:rPr>
              <a:t>的相关步骤及操作过程中的安全注意事项等内容，以进一步提高润泽科技数据中心运维人员维护操作水平。</a:t>
            </a:r>
            <a:endParaRPr lang="zh-CN" altLang="en-US" sz="1600" dirty="0"/>
          </a:p>
        </p:txBody>
      </p:sp>
      <p:sp>
        <p:nvSpPr>
          <p:cNvPr id="7" name="矩形 6"/>
          <p:cNvSpPr/>
          <p:nvPr/>
        </p:nvSpPr>
        <p:spPr>
          <a:xfrm>
            <a:off x="1631504" y="4149080"/>
            <a:ext cx="8352928" cy="829945"/>
          </a:xfrm>
          <a:prstGeom prst="rect">
            <a:avLst/>
          </a:prstGeom>
        </p:spPr>
        <p:txBody>
          <a:bodyPr wrap="square">
            <a:spAutoFit/>
          </a:bodyPr>
          <a:lstStyle/>
          <a:p>
            <a:pPr>
              <a:lnSpc>
                <a:spcPct val="150000"/>
              </a:lnSpc>
              <a:spcBef>
                <a:spcPts val="200"/>
              </a:spcBef>
              <a:spcAft>
                <a:spcPts val="200"/>
              </a:spcAft>
            </a:pPr>
            <a:r>
              <a:rPr lang="zh-CN" altLang="en-US" sz="1600" dirty="0" smtClean="0">
                <a:latin typeface="+mn-ea"/>
              </a:rPr>
              <a:t>       该</a:t>
            </a:r>
            <a:r>
              <a:rPr lang="zh-CN" altLang="en-US" sz="1600" dirty="0">
                <a:latin typeface="+mn-ea"/>
              </a:rPr>
              <a:t>课程考核合格分数线</a:t>
            </a:r>
            <a:r>
              <a:rPr lang="zh-CN" altLang="en-US" sz="1600" dirty="0" smtClean="0">
                <a:latin typeface="+mn-ea"/>
              </a:rPr>
              <a:t>为</a:t>
            </a:r>
            <a:r>
              <a:rPr lang="en-US" altLang="zh-CN" sz="1600" dirty="0" smtClean="0">
                <a:latin typeface="+mn-ea"/>
              </a:rPr>
              <a:t>90</a:t>
            </a:r>
            <a:r>
              <a:rPr lang="zh-CN" altLang="en-US" sz="1600" dirty="0">
                <a:latin typeface="+mn-ea"/>
              </a:rPr>
              <a:t>分， 参训人员需要</a:t>
            </a:r>
            <a:r>
              <a:rPr lang="zh-CN" altLang="en-US" sz="1600" dirty="0" smtClean="0">
                <a:latin typeface="+mn-ea"/>
              </a:rPr>
              <a:t>掌握维护操作流程</a:t>
            </a:r>
            <a:r>
              <a:rPr lang="zh-CN" altLang="en-US" sz="1600" dirty="0">
                <a:latin typeface="+mn-ea"/>
              </a:rPr>
              <a:t>相关操作步骤，安全注意事项等内容，确保操作人员熟知熟会。</a:t>
            </a:r>
            <a:endParaRPr lang="en-US" altLang="zh-CN" sz="16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9685" y="17593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9685" y="204735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24235" y="18313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289499" y="186031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89499" y="274629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防雷的重要性</a:t>
              </a:r>
              <a:endParaRPr lang="zh-CN" altLang="en-US" sz="1600" b="1" dirty="0">
                <a:solidFill>
                  <a:schemeClr val="bg1"/>
                </a:solidFill>
              </a:endParaRPr>
            </a:p>
          </p:txBody>
        </p:sp>
      </p:grpSp>
      <p:grpSp>
        <p:nvGrpSpPr>
          <p:cNvPr id="22" name="组合 21"/>
          <p:cNvGrpSpPr/>
          <p:nvPr/>
        </p:nvGrpSpPr>
        <p:grpSpPr>
          <a:xfrm>
            <a:off x="2289499" y="363227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0346"/>
            </a:xfrm>
            <a:prstGeom prst="rect">
              <a:avLst/>
            </a:prstGeom>
            <a:noFill/>
          </p:spPr>
          <p:txBody>
            <a:bodyPr wrap="square" rtlCol="0">
              <a:spAutoFit/>
            </a:bodyPr>
            <a:lstStyle/>
            <a:p>
              <a:r>
                <a:rPr lang="zh-CN" altLang="en-US" sz="1600" b="1" dirty="0">
                  <a:solidFill>
                    <a:schemeClr val="bg1"/>
                  </a:solidFill>
                </a:rPr>
                <a:t>防雷设备</a:t>
              </a:r>
              <a:endParaRPr lang="zh-CN" altLang="en-US" sz="1600" b="1" dirty="0">
                <a:solidFill>
                  <a:schemeClr val="bg1"/>
                </a:solidFill>
              </a:endParaRPr>
            </a:p>
          </p:txBody>
        </p:sp>
      </p:grpSp>
      <p:grpSp>
        <p:nvGrpSpPr>
          <p:cNvPr id="27" name="组合 26"/>
          <p:cNvGrpSpPr/>
          <p:nvPr/>
        </p:nvGrpSpPr>
        <p:grpSpPr>
          <a:xfrm>
            <a:off x="2288337" y="451448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4694"/>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a:solidFill>
                    <a:schemeClr val="bg1"/>
                  </a:solidFill>
                </a:rPr>
                <a:t>防雷系统维护操作流程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防雷的重要性</a:t>
            </a:r>
            <a:endParaRPr lang="zh-CN" altLang="en-US" sz="2400" b="1" dirty="0">
              <a:solidFill>
                <a:schemeClr val="accent1"/>
              </a:solidFill>
            </a:endParaRPr>
          </a:p>
        </p:txBody>
      </p:sp>
      <p:pic>
        <p:nvPicPr>
          <p:cNvPr id="3" name="图片 2"/>
          <p:cNvPicPr>
            <a:picLocks noChangeAspect="1"/>
          </p:cNvPicPr>
          <p:nvPr/>
        </p:nvPicPr>
        <p:blipFill>
          <a:blip r:embed="rId1"/>
          <a:stretch>
            <a:fillRect/>
          </a:stretch>
        </p:blipFill>
        <p:spPr>
          <a:xfrm>
            <a:off x="628650" y="1530985"/>
            <a:ext cx="5517515" cy="4138295"/>
          </a:xfrm>
          <a:prstGeom prst="rect">
            <a:avLst/>
          </a:prstGeom>
        </p:spPr>
      </p:pic>
      <p:pic>
        <p:nvPicPr>
          <p:cNvPr id="4" name="图片 3"/>
          <p:cNvPicPr>
            <a:picLocks noChangeAspect="1"/>
          </p:cNvPicPr>
          <p:nvPr/>
        </p:nvPicPr>
        <p:blipFill>
          <a:blip r:embed="rId2"/>
          <a:stretch>
            <a:fillRect/>
          </a:stretch>
        </p:blipFill>
        <p:spPr>
          <a:xfrm>
            <a:off x="6322060" y="1530985"/>
            <a:ext cx="5693410" cy="42703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5183D58-648D-4475-BEF8-624F48514A30}" type="slidenum">
              <a:rPr lang="zh-CN" altLang="en-US" smtClean="0"/>
            </a:fld>
            <a:endParaRPr lang="zh-CN" altLang="en-US" dirty="0"/>
          </a:p>
        </p:txBody>
      </p:sp>
      <p:pic>
        <p:nvPicPr>
          <p:cNvPr id="3" name="图片 2"/>
          <p:cNvPicPr>
            <a:picLocks noChangeAspect="1"/>
          </p:cNvPicPr>
          <p:nvPr/>
        </p:nvPicPr>
        <p:blipFill>
          <a:blip r:embed="rId1"/>
          <a:stretch>
            <a:fillRect/>
          </a:stretch>
        </p:blipFill>
        <p:spPr>
          <a:xfrm>
            <a:off x="507365" y="1675765"/>
            <a:ext cx="5392420" cy="4044315"/>
          </a:xfrm>
          <a:prstGeom prst="rect">
            <a:avLst/>
          </a:prstGeom>
        </p:spPr>
      </p:pic>
      <p:sp>
        <p:nvSpPr>
          <p:cNvPr id="6" name="TextBox 5"/>
          <p:cNvSpPr txBox="1"/>
          <p:nvPr/>
        </p:nvSpPr>
        <p:spPr>
          <a:xfrm>
            <a:off x="1703512" y="404664"/>
            <a:ext cx="8856984" cy="460375"/>
          </a:xfrm>
          <a:prstGeom prst="rect">
            <a:avLst/>
          </a:prstGeom>
          <a:noFill/>
        </p:spPr>
        <p:txBody>
          <a:bodyPr wrap="square" rtlCol="0">
            <a:spAutoFit/>
          </a:bodyPr>
          <a:p>
            <a:r>
              <a:rPr lang="zh-CN" altLang="en-US" sz="2400" b="1" dirty="0">
                <a:solidFill>
                  <a:schemeClr val="accent1"/>
                </a:solidFill>
              </a:rPr>
              <a:t>防雷的重要性</a:t>
            </a:r>
            <a:endParaRPr lang="zh-CN" altLang="en-US" sz="2400" b="1" dirty="0">
              <a:solidFill>
                <a:schemeClr val="accent1"/>
              </a:solidFill>
            </a:endParaRPr>
          </a:p>
        </p:txBody>
      </p:sp>
      <p:pic>
        <p:nvPicPr>
          <p:cNvPr id="5" name="图片 4"/>
          <p:cNvPicPr>
            <a:picLocks noChangeAspect="1"/>
          </p:cNvPicPr>
          <p:nvPr/>
        </p:nvPicPr>
        <p:blipFill>
          <a:blip r:embed="rId2"/>
          <a:stretch>
            <a:fillRect/>
          </a:stretch>
        </p:blipFill>
        <p:spPr>
          <a:xfrm>
            <a:off x="6186170" y="1675765"/>
            <a:ext cx="5648960" cy="4236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5183D58-648D-4475-BEF8-624F48514A30}"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750570" y="1329690"/>
            <a:ext cx="5068570" cy="4320540"/>
          </a:xfrm>
          <a:prstGeom prst="rect">
            <a:avLst/>
          </a:prstGeom>
        </p:spPr>
      </p:pic>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防雷的重要性</a:t>
            </a:r>
            <a:endParaRPr lang="zh-CN" altLang="en-US" sz="2400" b="1" dirty="0">
              <a:solidFill>
                <a:schemeClr val="accent1"/>
              </a:solidFill>
            </a:endParaRPr>
          </a:p>
        </p:txBody>
      </p:sp>
      <p:pic>
        <p:nvPicPr>
          <p:cNvPr id="5" name="图片 4"/>
          <p:cNvPicPr>
            <a:picLocks noChangeAspect="1"/>
          </p:cNvPicPr>
          <p:nvPr/>
        </p:nvPicPr>
        <p:blipFill>
          <a:blip r:embed="rId2"/>
          <a:stretch>
            <a:fillRect/>
          </a:stretch>
        </p:blipFill>
        <p:spPr>
          <a:xfrm>
            <a:off x="6172200" y="1329690"/>
            <a:ext cx="5467350" cy="4100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12"/>
          </p:nvPr>
        </p:nvSpPr>
        <p:spPr/>
        <p:txBody>
          <a:bodyPr/>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防雷的重要性</a:t>
            </a:r>
            <a:endParaRPr lang="zh-CN" altLang="en-US" sz="2400" b="1" dirty="0">
              <a:solidFill>
                <a:schemeClr val="accent1"/>
              </a:solidFill>
            </a:endParaRPr>
          </a:p>
        </p:txBody>
      </p:sp>
      <p:pic>
        <p:nvPicPr>
          <p:cNvPr id="3" name="图片 2"/>
          <p:cNvPicPr>
            <a:picLocks noChangeAspect="1"/>
          </p:cNvPicPr>
          <p:nvPr/>
        </p:nvPicPr>
        <p:blipFill>
          <a:blip r:embed="rId1"/>
          <a:stretch>
            <a:fillRect/>
          </a:stretch>
        </p:blipFill>
        <p:spPr>
          <a:xfrm>
            <a:off x="775335" y="1600200"/>
            <a:ext cx="5333365" cy="3999865"/>
          </a:xfrm>
          <a:prstGeom prst="rect">
            <a:avLst/>
          </a:prstGeom>
        </p:spPr>
      </p:pic>
      <p:pic>
        <p:nvPicPr>
          <p:cNvPr id="5" name="图片 4"/>
          <p:cNvPicPr>
            <a:picLocks noChangeAspect="1"/>
          </p:cNvPicPr>
          <p:nvPr/>
        </p:nvPicPr>
        <p:blipFill>
          <a:blip r:embed="rId2"/>
          <a:stretch>
            <a:fillRect/>
          </a:stretch>
        </p:blipFill>
        <p:spPr>
          <a:xfrm>
            <a:off x="6318250" y="1600200"/>
            <a:ext cx="5226050" cy="3919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9685" y="17593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24235" y="20095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9685" y="224192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9685" y="204735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24235" y="18313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289499" y="186031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89499" y="274629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防雷的重要性</a:t>
              </a:r>
              <a:endParaRPr lang="zh-CN" altLang="en-US" sz="1600" b="1" dirty="0">
                <a:solidFill>
                  <a:schemeClr val="bg1"/>
                </a:solidFill>
              </a:endParaRPr>
            </a:p>
          </p:txBody>
        </p:sp>
      </p:grpSp>
      <p:grpSp>
        <p:nvGrpSpPr>
          <p:cNvPr id="22" name="组合 21"/>
          <p:cNvGrpSpPr/>
          <p:nvPr/>
        </p:nvGrpSpPr>
        <p:grpSpPr>
          <a:xfrm>
            <a:off x="2289499" y="363227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0346"/>
            </a:xfrm>
            <a:prstGeom prst="rect">
              <a:avLst/>
            </a:prstGeom>
            <a:noFill/>
          </p:spPr>
          <p:txBody>
            <a:bodyPr wrap="square" rtlCol="0">
              <a:spAutoFit/>
            </a:bodyPr>
            <a:lstStyle/>
            <a:p>
              <a:r>
                <a:rPr lang="zh-CN" altLang="en-US" sz="1600" b="1" dirty="0">
                  <a:solidFill>
                    <a:schemeClr val="bg1"/>
                  </a:solidFill>
                </a:rPr>
                <a:t>防雷设备</a:t>
              </a:r>
              <a:endParaRPr lang="zh-CN" altLang="en-US" sz="1600" b="1" dirty="0">
                <a:solidFill>
                  <a:schemeClr val="bg1"/>
                </a:solidFill>
              </a:endParaRPr>
            </a:p>
          </p:txBody>
        </p:sp>
      </p:grpSp>
      <p:grpSp>
        <p:nvGrpSpPr>
          <p:cNvPr id="27" name="组合 26"/>
          <p:cNvGrpSpPr/>
          <p:nvPr/>
        </p:nvGrpSpPr>
        <p:grpSpPr>
          <a:xfrm>
            <a:off x="2288337" y="451448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4694"/>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a:solidFill>
                    <a:schemeClr val="bg1"/>
                  </a:solidFill>
                </a:rPr>
                <a:t>防雷系统维护操作流程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27"/>
                                        </p:tgtEl>
                                      </p:cBhvr>
                                    </p:animEffect>
                                    <p:set>
                                      <p:cBhvr>
                                        <p:cTn id="17"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2267.7165222167969,&quot;width&quot;:3401.57470703125}"/>
</p:tagLst>
</file>

<file path=ppt/tags/tag2.xml><?xml version="1.0" encoding="utf-8"?>
<p:tagLst xmlns:p="http://schemas.openxmlformats.org/presentationml/2006/main">
  <p:tag name="KSO_WM_UNIT_PLACING_PICTURE_USER_VIEWPORT" val="{&quot;height&quot;:3401.57470703125,&quot;width&quot;:2267.7165222167969}"/>
</p:tagLst>
</file>

<file path=ppt/tags/tag3.xml><?xml version="1.0" encoding="utf-8"?>
<p:tagLst xmlns:p="http://schemas.openxmlformats.org/presentationml/2006/main">
  <p:tag name="KSO_WM_UNIT_PLACING_PICTURE_USER_VIEWPORT" val="{&quot;height&quot;:2267.7165222167969,&quot;width&quot;:3401.57470703125}"/>
</p:tagLst>
</file>

<file path=ppt/tags/tag4.xml><?xml version="1.0" encoding="utf-8"?>
<p:tagLst xmlns:p="http://schemas.openxmlformats.org/presentationml/2006/main">
  <p:tag name="KSO_WM_UNIT_PLACING_PICTURE_USER_VIEWPORT" val="{&quot;height&quot;:2267.7165222167969,&quot;width&quot;:3401.57470703125}"/>
</p:tagLst>
</file>

<file path=ppt/tags/tag5.xml><?xml version="1.0" encoding="utf-8"?>
<p:tagLst xmlns:p="http://schemas.openxmlformats.org/presentationml/2006/main">
  <p:tag name="REFSHAPE" val="1148757676"/>
</p:tagLst>
</file>

<file path=ppt/tags/tag6.xml><?xml version="1.0" encoding="utf-8"?>
<p:tagLst xmlns:p="http://schemas.openxmlformats.org/presentationml/2006/main">
  <p:tag name="REFSHAPE" val="1148905612"/>
</p:tagLst>
</file>

<file path=ppt/tags/tag7.xml><?xml version="1.0" encoding="utf-8"?>
<p:tagLst xmlns:p="http://schemas.openxmlformats.org/presentationml/2006/main">
  <p:tag name="REFSHAPE" val="1148906020"/>
</p:tagLst>
</file>

<file path=ppt/tags/tag8.xml><?xml version="1.0" encoding="utf-8"?>
<p:tagLst xmlns:p="http://schemas.openxmlformats.org/presentationml/2006/main">
  <p:tag name="KSO_WM_UNIT_TABLE_BEAUTIFY" val="smartTable{743470a8-d673-4ddb-be1d-c0750f9fe17e}"/>
</p:tagLst>
</file>

<file path=ppt/tags/tag9.xml><?xml version="1.0" encoding="utf-8"?>
<p:tagLst xmlns:p="http://schemas.openxmlformats.org/presentationml/2006/main">
  <p:tag name="KSO_WM_UNIT_TABLE_BEAUTIFY" val="smartTable{4d6317c0-c3dd-4aa7-acdc-f6bd398aeed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2054</Words>
  <Application>WPS 演示</Application>
  <PresentationFormat>自定义</PresentationFormat>
  <Paragraphs>230</Paragraphs>
  <Slides>17</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Arial</vt:lpstr>
      <vt:lpstr>宋体</vt:lpstr>
      <vt:lpstr>Wingdings</vt:lpstr>
      <vt:lpstr>Impact</vt:lpstr>
      <vt:lpstr>Copperplate Gothic Bold</vt:lpstr>
      <vt:lpstr>华康俪金黑W8</vt:lpstr>
      <vt:lpstr>黑体</vt:lpstr>
      <vt:lpstr>微软雅黑</vt:lpstr>
      <vt:lpstr>Arial Unicode MS</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441</cp:revision>
  <dcterms:created xsi:type="dcterms:W3CDTF">2014-01-11T15:22:00Z</dcterms:created>
  <dcterms:modified xsi:type="dcterms:W3CDTF">2019-10-17T03:20:10Z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